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08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87" r:id="rId10"/>
    <p:sldId id="388" r:id="rId11"/>
    <p:sldId id="390" r:id="rId12"/>
    <p:sldId id="391" r:id="rId13"/>
    <p:sldId id="392" r:id="rId14"/>
    <p:sldId id="396" r:id="rId15"/>
    <p:sldId id="402" r:id="rId16"/>
    <p:sldId id="403" r:id="rId17"/>
    <p:sldId id="393" r:id="rId18"/>
    <p:sldId id="401" r:id="rId19"/>
  </p:sldIdLst>
  <p:sldSz cx="12192000" cy="6858000"/>
  <p:notesSz cx="6858000" cy="9144000"/>
  <p:embeddedFontLst>
    <p:embeddedFont>
      <p:font typeface="Wingdings 3" panose="05040102010807070707" pitchFamily="18" charset="2"/>
      <p:regular r:id="rId21"/>
    </p:embeddedFont>
    <p:embeddedFont>
      <p:font typeface="Wingdings 2" panose="05020102010507070707" pitchFamily="18" charset="2"/>
      <p:regular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Segoe UI Black" panose="020B0A02040204020203" pitchFamily="34" charset="0"/>
      <p:bold r:id="rId25"/>
      <p:boldItalic r:id="rId26"/>
    </p:embeddedFont>
    <p:embeddedFont>
      <p:font typeface="Open Sans" pitchFamily="2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 Semibold" pitchFamily="2" charset="0"/>
      <p:bold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4a85wKZGGh8dQJ8PETDieg==" hashData="wpY3nTdb59dLktHjXKtJauRBOsbx6qTwm+Ep9eT4BVPt8aw4G+n97JpOJw/MVVAkFBnJFQUoBxA5JFZdKMmGJ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24F"/>
    <a:srgbClr val="301B92"/>
    <a:srgbClr val="673BB7"/>
    <a:srgbClr val="607D8B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E266A-D8DB-430D-8685-481FEBE6011B}" type="doc">
      <dgm:prSet loTypeId="urn:microsoft.com/office/officeart/2005/8/layout/matrix1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D9F222C4-3D03-473F-BFD1-1C2F37AC6060}">
      <dgm:prSet phldrT="[Text]" custT="1"/>
      <dgm:spPr/>
      <dgm:t>
        <a:bodyPr/>
        <a:lstStyle/>
        <a:p>
          <a:r>
            <a:rPr lang="en-IN" sz="4000" dirty="0" smtClean="0"/>
            <a:t>OOP</a:t>
          </a:r>
          <a:endParaRPr lang="en-IN" sz="4000" dirty="0"/>
        </a:p>
      </dgm:t>
    </dgm:pt>
    <dgm:pt modelId="{1CD81CC2-0665-4279-BCCC-7B1571D93301}" type="parTrans" cxnId="{4EBA3610-FF66-4292-A431-DB529B8B83BF}">
      <dgm:prSet/>
      <dgm:spPr/>
      <dgm:t>
        <a:bodyPr/>
        <a:lstStyle/>
        <a:p>
          <a:endParaRPr lang="en-IN"/>
        </a:p>
      </dgm:t>
    </dgm:pt>
    <dgm:pt modelId="{5B93EDDA-0959-4895-A73B-A08AE3F2EB06}" type="sibTrans" cxnId="{4EBA3610-FF66-4292-A431-DB529B8B83BF}">
      <dgm:prSet/>
      <dgm:spPr/>
      <dgm:t>
        <a:bodyPr/>
        <a:lstStyle/>
        <a:p>
          <a:endParaRPr lang="en-IN"/>
        </a:p>
      </dgm:t>
    </dgm:pt>
    <dgm:pt modelId="{D6DD5EAD-F370-440E-9EF2-86A0582EC367}">
      <dgm:prSet phldrT="[Text]"/>
      <dgm:spPr/>
      <dgm:t>
        <a:bodyPr/>
        <a:lstStyle/>
        <a:p>
          <a:r>
            <a:rPr lang="en-IN" dirty="0" smtClean="0"/>
            <a:t>Encapsulation</a:t>
          </a:r>
          <a:endParaRPr lang="en-IN" dirty="0"/>
        </a:p>
      </dgm:t>
    </dgm:pt>
    <dgm:pt modelId="{C2ACC941-4A4B-49C2-9200-D2DB8A8D05B6}" type="parTrans" cxnId="{C9AE8498-A1D0-41CC-98AF-B8F994913624}">
      <dgm:prSet/>
      <dgm:spPr/>
      <dgm:t>
        <a:bodyPr/>
        <a:lstStyle/>
        <a:p>
          <a:endParaRPr lang="en-IN"/>
        </a:p>
      </dgm:t>
    </dgm:pt>
    <dgm:pt modelId="{CD215964-8CF2-4103-A9AB-02605B315AF6}" type="sibTrans" cxnId="{C9AE8498-A1D0-41CC-98AF-B8F994913624}">
      <dgm:prSet/>
      <dgm:spPr/>
      <dgm:t>
        <a:bodyPr/>
        <a:lstStyle/>
        <a:p>
          <a:endParaRPr lang="en-IN"/>
        </a:p>
      </dgm:t>
    </dgm:pt>
    <dgm:pt modelId="{680B0DCA-C939-41A9-BD7F-24943AC25EFA}">
      <dgm:prSet phldrT="[Text]"/>
      <dgm:spPr/>
      <dgm:t>
        <a:bodyPr/>
        <a:lstStyle/>
        <a:p>
          <a:r>
            <a:rPr lang="en-IN" dirty="0" smtClean="0"/>
            <a:t>Inheritance</a:t>
          </a:r>
          <a:endParaRPr lang="en-IN" dirty="0"/>
        </a:p>
      </dgm:t>
    </dgm:pt>
    <dgm:pt modelId="{32C7201E-77A5-4504-8777-683F58A02933}" type="parTrans" cxnId="{9AD2B553-8F6C-4596-AEF7-E1D033D385E0}">
      <dgm:prSet/>
      <dgm:spPr/>
      <dgm:t>
        <a:bodyPr/>
        <a:lstStyle/>
        <a:p>
          <a:endParaRPr lang="en-IN"/>
        </a:p>
      </dgm:t>
    </dgm:pt>
    <dgm:pt modelId="{D9C4DFB0-288E-437C-96F0-7A87F9058489}" type="sibTrans" cxnId="{9AD2B553-8F6C-4596-AEF7-E1D033D385E0}">
      <dgm:prSet/>
      <dgm:spPr/>
      <dgm:t>
        <a:bodyPr/>
        <a:lstStyle/>
        <a:p>
          <a:endParaRPr lang="en-IN"/>
        </a:p>
      </dgm:t>
    </dgm:pt>
    <dgm:pt modelId="{301E447F-5E18-4FA1-B259-7AE92FF5794C}">
      <dgm:prSet phldrT="[Text]"/>
      <dgm:spPr/>
      <dgm:t>
        <a:bodyPr/>
        <a:lstStyle/>
        <a:p>
          <a:r>
            <a:rPr lang="en-IN" dirty="0" smtClean="0"/>
            <a:t>Abstraction</a:t>
          </a:r>
          <a:endParaRPr lang="en-IN" dirty="0"/>
        </a:p>
      </dgm:t>
    </dgm:pt>
    <dgm:pt modelId="{8796AC29-71C3-48A2-848C-F7608307A478}" type="parTrans" cxnId="{C7BEAAE5-1276-4D27-A3EB-25C254D393B3}">
      <dgm:prSet/>
      <dgm:spPr/>
      <dgm:t>
        <a:bodyPr/>
        <a:lstStyle/>
        <a:p>
          <a:endParaRPr lang="en-IN"/>
        </a:p>
      </dgm:t>
    </dgm:pt>
    <dgm:pt modelId="{DF41DD93-BCC1-48B5-8352-B68E46BAE0AA}" type="sibTrans" cxnId="{C7BEAAE5-1276-4D27-A3EB-25C254D393B3}">
      <dgm:prSet/>
      <dgm:spPr/>
      <dgm:t>
        <a:bodyPr/>
        <a:lstStyle/>
        <a:p>
          <a:endParaRPr lang="en-IN"/>
        </a:p>
      </dgm:t>
    </dgm:pt>
    <dgm:pt modelId="{C34CC8BA-F797-49A8-BF7C-1712B889121C}">
      <dgm:prSet phldrT="[Text]"/>
      <dgm:spPr/>
      <dgm:t>
        <a:bodyPr/>
        <a:lstStyle/>
        <a:p>
          <a:r>
            <a:rPr lang="en-IN" dirty="0" smtClean="0"/>
            <a:t>Polymorphism</a:t>
          </a:r>
          <a:endParaRPr lang="en-IN" dirty="0"/>
        </a:p>
      </dgm:t>
    </dgm:pt>
    <dgm:pt modelId="{1AEB5A96-7491-42AE-9A50-837C9ED1F6BC}" type="parTrans" cxnId="{714F9ABB-896A-47CA-9ED8-F12520569108}">
      <dgm:prSet/>
      <dgm:spPr/>
      <dgm:t>
        <a:bodyPr/>
        <a:lstStyle/>
        <a:p>
          <a:endParaRPr lang="en-IN"/>
        </a:p>
      </dgm:t>
    </dgm:pt>
    <dgm:pt modelId="{CF016859-3BD5-4D4E-9A45-C0F5AEE1F4C8}" type="sibTrans" cxnId="{714F9ABB-896A-47CA-9ED8-F12520569108}">
      <dgm:prSet/>
      <dgm:spPr/>
      <dgm:t>
        <a:bodyPr/>
        <a:lstStyle/>
        <a:p>
          <a:endParaRPr lang="en-IN"/>
        </a:p>
      </dgm:t>
    </dgm:pt>
    <dgm:pt modelId="{98950321-A143-41F0-9F27-072DF50B4592}" type="pres">
      <dgm:prSet presAssocID="{535E266A-D8DB-430D-8685-481FEBE6011B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5FBD80D-0017-4AAC-B02F-27A40B803534}" type="pres">
      <dgm:prSet presAssocID="{535E266A-D8DB-430D-8685-481FEBE6011B}" presName="matrix" presStyleCnt="0"/>
      <dgm:spPr/>
    </dgm:pt>
    <dgm:pt modelId="{A7391574-8158-4F86-8FAC-9706B1CDC251}" type="pres">
      <dgm:prSet presAssocID="{535E266A-D8DB-430D-8685-481FEBE6011B}" presName="tile1" presStyleLbl="node1" presStyleIdx="0" presStyleCnt="4"/>
      <dgm:spPr/>
      <dgm:t>
        <a:bodyPr/>
        <a:lstStyle/>
        <a:p>
          <a:endParaRPr lang="en-IN"/>
        </a:p>
      </dgm:t>
    </dgm:pt>
    <dgm:pt modelId="{A59FA2BD-0692-4691-A543-78FFC6B9C78B}" type="pres">
      <dgm:prSet presAssocID="{535E266A-D8DB-430D-8685-481FEBE6011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8A99F87-137E-4591-B532-713A776A52A5}" type="pres">
      <dgm:prSet presAssocID="{535E266A-D8DB-430D-8685-481FEBE6011B}" presName="tile2" presStyleLbl="node1" presStyleIdx="1" presStyleCnt="4"/>
      <dgm:spPr/>
      <dgm:t>
        <a:bodyPr/>
        <a:lstStyle/>
        <a:p>
          <a:endParaRPr lang="en-IN"/>
        </a:p>
      </dgm:t>
    </dgm:pt>
    <dgm:pt modelId="{B6C558F3-FD5A-4D01-B1B7-884400FBE1DE}" type="pres">
      <dgm:prSet presAssocID="{535E266A-D8DB-430D-8685-481FEBE6011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76E5692-C8A3-4FDB-8A48-E811FD47AB68}" type="pres">
      <dgm:prSet presAssocID="{535E266A-D8DB-430D-8685-481FEBE6011B}" presName="tile3" presStyleLbl="node1" presStyleIdx="2" presStyleCnt="4"/>
      <dgm:spPr/>
      <dgm:t>
        <a:bodyPr/>
        <a:lstStyle/>
        <a:p>
          <a:endParaRPr lang="en-IN"/>
        </a:p>
      </dgm:t>
    </dgm:pt>
    <dgm:pt modelId="{116D0D5C-13FE-4C14-98B8-B8DDDDF084EE}" type="pres">
      <dgm:prSet presAssocID="{535E266A-D8DB-430D-8685-481FEBE6011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370AD1-CCAB-4F12-B60A-6942FDF58ED9}" type="pres">
      <dgm:prSet presAssocID="{535E266A-D8DB-430D-8685-481FEBE6011B}" presName="tile4" presStyleLbl="node1" presStyleIdx="3" presStyleCnt="4"/>
      <dgm:spPr/>
      <dgm:t>
        <a:bodyPr/>
        <a:lstStyle/>
        <a:p>
          <a:endParaRPr lang="en-IN"/>
        </a:p>
      </dgm:t>
    </dgm:pt>
    <dgm:pt modelId="{7E4B937B-53AD-4244-8FAB-0EB36208347D}" type="pres">
      <dgm:prSet presAssocID="{535E266A-D8DB-430D-8685-481FEBE6011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EF1FC36-95CD-4EE9-89E6-9B542AF85E68}" type="pres">
      <dgm:prSet presAssocID="{535E266A-D8DB-430D-8685-481FEBE6011B}" presName="centerTile" presStyleLbl="fgShp" presStyleIdx="0" presStyleCnt="1" custScaleX="150000" custScaleY="165000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8252CE5F-4354-42A4-AFD5-D409246A640D}" type="presOf" srcId="{535E266A-D8DB-430D-8685-481FEBE6011B}" destId="{98950321-A143-41F0-9F27-072DF50B4592}" srcOrd="0" destOrd="0" presId="urn:microsoft.com/office/officeart/2005/8/layout/matrix1"/>
    <dgm:cxn modelId="{C7BEAAE5-1276-4D27-A3EB-25C254D393B3}" srcId="{D9F222C4-3D03-473F-BFD1-1C2F37AC6060}" destId="{301E447F-5E18-4FA1-B259-7AE92FF5794C}" srcOrd="2" destOrd="0" parTransId="{8796AC29-71C3-48A2-848C-F7608307A478}" sibTransId="{DF41DD93-BCC1-48B5-8352-B68E46BAE0AA}"/>
    <dgm:cxn modelId="{C9AE8498-A1D0-41CC-98AF-B8F994913624}" srcId="{D9F222C4-3D03-473F-BFD1-1C2F37AC6060}" destId="{D6DD5EAD-F370-440E-9EF2-86A0582EC367}" srcOrd="0" destOrd="0" parTransId="{C2ACC941-4A4B-49C2-9200-D2DB8A8D05B6}" sibTransId="{CD215964-8CF2-4103-A9AB-02605B315AF6}"/>
    <dgm:cxn modelId="{D04D465A-A732-4CBF-B0F8-F5B047F894F4}" type="presOf" srcId="{C34CC8BA-F797-49A8-BF7C-1712B889121C}" destId="{0B370AD1-CCAB-4F12-B60A-6942FDF58ED9}" srcOrd="0" destOrd="0" presId="urn:microsoft.com/office/officeart/2005/8/layout/matrix1"/>
    <dgm:cxn modelId="{73154326-0EF7-493B-9A00-6FDE44BAD699}" type="presOf" srcId="{D6DD5EAD-F370-440E-9EF2-86A0582EC367}" destId="{A7391574-8158-4F86-8FAC-9706B1CDC251}" srcOrd="0" destOrd="0" presId="urn:microsoft.com/office/officeart/2005/8/layout/matrix1"/>
    <dgm:cxn modelId="{9AD2B553-8F6C-4596-AEF7-E1D033D385E0}" srcId="{D9F222C4-3D03-473F-BFD1-1C2F37AC6060}" destId="{680B0DCA-C939-41A9-BD7F-24943AC25EFA}" srcOrd="1" destOrd="0" parTransId="{32C7201E-77A5-4504-8777-683F58A02933}" sibTransId="{D9C4DFB0-288E-437C-96F0-7A87F9058489}"/>
    <dgm:cxn modelId="{E59C1DFE-CDF1-4813-89C4-0002CC352EAD}" type="presOf" srcId="{301E447F-5E18-4FA1-B259-7AE92FF5794C}" destId="{C76E5692-C8A3-4FDB-8A48-E811FD47AB68}" srcOrd="0" destOrd="0" presId="urn:microsoft.com/office/officeart/2005/8/layout/matrix1"/>
    <dgm:cxn modelId="{1182FEBB-C261-44E9-B9AD-CA61EB2A2B2B}" type="presOf" srcId="{D9F222C4-3D03-473F-BFD1-1C2F37AC6060}" destId="{3EF1FC36-95CD-4EE9-89E6-9B542AF85E68}" srcOrd="0" destOrd="0" presId="urn:microsoft.com/office/officeart/2005/8/layout/matrix1"/>
    <dgm:cxn modelId="{F7458A69-20CA-4395-9EFD-6F769AEEB4C0}" type="presOf" srcId="{D6DD5EAD-F370-440E-9EF2-86A0582EC367}" destId="{A59FA2BD-0692-4691-A543-78FFC6B9C78B}" srcOrd="1" destOrd="0" presId="urn:microsoft.com/office/officeart/2005/8/layout/matrix1"/>
    <dgm:cxn modelId="{89E5DFD9-6EA7-4F4A-B905-DFBF3B598900}" type="presOf" srcId="{680B0DCA-C939-41A9-BD7F-24943AC25EFA}" destId="{B6C558F3-FD5A-4D01-B1B7-884400FBE1DE}" srcOrd="1" destOrd="0" presId="urn:microsoft.com/office/officeart/2005/8/layout/matrix1"/>
    <dgm:cxn modelId="{714F9ABB-896A-47CA-9ED8-F12520569108}" srcId="{D9F222C4-3D03-473F-BFD1-1C2F37AC6060}" destId="{C34CC8BA-F797-49A8-BF7C-1712B889121C}" srcOrd="3" destOrd="0" parTransId="{1AEB5A96-7491-42AE-9A50-837C9ED1F6BC}" sibTransId="{CF016859-3BD5-4D4E-9A45-C0F5AEE1F4C8}"/>
    <dgm:cxn modelId="{4EBA3610-FF66-4292-A431-DB529B8B83BF}" srcId="{535E266A-D8DB-430D-8685-481FEBE6011B}" destId="{D9F222C4-3D03-473F-BFD1-1C2F37AC6060}" srcOrd="0" destOrd="0" parTransId="{1CD81CC2-0665-4279-BCCC-7B1571D93301}" sibTransId="{5B93EDDA-0959-4895-A73B-A08AE3F2EB06}"/>
    <dgm:cxn modelId="{0D67CAB1-BB2E-4814-A5B4-D9541F02BACE}" type="presOf" srcId="{C34CC8BA-F797-49A8-BF7C-1712B889121C}" destId="{7E4B937B-53AD-4244-8FAB-0EB36208347D}" srcOrd="1" destOrd="0" presId="urn:microsoft.com/office/officeart/2005/8/layout/matrix1"/>
    <dgm:cxn modelId="{B3B24881-6A90-41A8-8A54-235D0F94E0DC}" type="presOf" srcId="{680B0DCA-C939-41A9-BD7F-24943AC25EFA}" destId="{58A99F87-137E-4591-B532-713A776A52A5}" srcOrd="0" destOrd="0" presId="urn:microsoft.com/office/officeart/2005/8/layout/matrix1"/>
    <dgm:cxn modelId="{FC6FBC0C-313D-46DF-8F25-446C3FCDB6E5}" type="presOf" srcId="{301E447F-5E18-4FA1-B259-7AE92FF5794C}" destId="{116D0D5C-13FE-4C14-98B8-B8DDDDF084EE}" srcOrd="1" destOrd="0" presId="urn:microsoft.com/office/officeart/2005/8/layout/matrix1"/>
    <dgm:cxn modelId="{27A7B4CE-CDFE-42F6-A613-403AB29641F2}" type="presParOf" srcId="{98950321-A143-41F0-9F27-072DF50B4592}" destId="{C5FBD80D-0017-4AAC-B02F-27A40B803534}" srcOrd="0" destOrd="0" presId="urn:microsoft.com/office/officeart/2005/8/layout/matrix1"/>
    <dgm:cxn modelId="{C9FD9574-66E9-4365-8BF4-4D58B640B821}" type="presParOf" srcId="{C5FBD80D-0017-4AAC-B02F-27A40B803534}" destId="{A7391574-8158-4F86-8FAC-9706B1CDC251}" srcOrd="0" destOrd="0" presId="urn:microsoft.com/office/officeart/2005/8/layout/matrix1"/>
    <dgm:cxn modelId="{55AC3D77-4270-4AD1-80D1-5B14DE317718}" type="presParOf" srcId="{C5FBD80D-0017-4AAC-B02F-27A40B803534}" destId="{A59FA2BD-0692-4691-A543-78FFC6B9C78B}" srcOrd="1" destOrd="0" presId="urn:microsoft.com/office/officeart/2005/8/layout/matrix1"/>
    <dgm:cxn modelId="{0260708A-A77C-4012-A321-EBC23D8A91BD}" type="presParOf" srcId="{C5FBD80D-0017-4AAC-B02F-27A40B803534}" destId="{58A99F87-137E-4591-B532-713A776A52A5}" srcOrd="2" destOrd="0" presId="urn:microsoft.com/office/officeart/2005/8/layout/matrix1"/>
    <dgm:cxn modelId="{DA78BE42-EAFB-4DDF-9AE9-1BAE970B3007}" type="presParOf" srcId="{C5FBD80D-0017-4AAC-B02F-27A40B803534}" destId="{B6C558F3-FD5A-4D01-B1B7-884400FBE1DE}" srcOrd="3" destOrd="0" presId="urn:microsoft.com/office/officeart/2005/8/layout/matrix1"/>
    <dgm:cxn modelId="{E58EF119-8D77-455B-80E5-45DD4DF1FF07}" type="presParOf" srcId="{C5FBD80D-0017-4AAC-B02F-27A40B803534}" destId="{C76E5692-C8A3-4FDB-8A48-E811FD47AB68}" srcOrd="4" destOrd="0" presId="urn:microsoft.com/office/officeart/2005/8/layout/matrix1"/>
    <dgm:cxn modelId="{0E92212F-8E75-4184-8C02-2EC1536A5891}" type="presParOf" srcId="{C5FBD80D-0017-4AAC-B02F-27A40B803534}" destId="{116D0D5C-13FE-4C14-98B8-B8DDDDF084EE}" srcOrd="5" destOrd="0" presId="urn:microsoft.com/office/officeart/2005/8/layout/matrix1"/>
    <dgm:cxn modelId="{962484C9-DB83-4771-BFA3-DC9ECBE33583}" type="presParOf" srcId="{C5FBD80D-0017-4AAC-B02F-27A40B803534}" destId="{0B370AD1-CCAB-4F12-B60A-6942FDF58ED9}" srcOrd="6" destOrd="0" presId="urn:microsoft.com/office/officeart/2005/8/layout/matrix1"/>
    <dgm:cxn modelId="{4A6A972F-F374-4E97-A978-D0B57B4DE4AA}" type="presParOf" srcId="{C5FBD80D-0017-4AAC-B02F-27A40B803534}" destId="{7E4B937B-53AD-4244-8FAB-0EB36208347D}" srcOrd="7" destOrd="0" presId="urn:microsoft.com/office/officeart/2005/8/layout/matrix1"/>
    <dgm:cxn modelId="{3FF82CC3-3BA7-49EA-BE92-22B0EAC3A709}" type="presParOf" srcId="{98950321-A143-41F0-9F27-072DF50B4592}" destId="{3EF1FC36-95CD-4EE9-89E6-9B542AF85E6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7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3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9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21CS01203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(OOP)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04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Object Oriented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Thinking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0721798" y="86119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14000"/>
              </a:lnSpc>
              <a:buClrTx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Unit-1</a:t>
            </a:r>
            <a:r>
              <a:rPr lang="da-DK" sz="16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kern="1200" dirty="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Concepts of OOP                         </a:t>
            </a:r>
            <a:r>
              <a:rPr lang="da-DK" sz="1600" baseline="0" noProof="1" smtClean="0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</a:t>
            </a:r>
            <a:r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85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21CS01203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(OOP)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 Oriented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Thinking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0684288" y="60475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21CS01203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(OOP)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 Oriented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Thinking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863445"/>
            <a:ext cx="11953729" cy="5586782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68688" y="604318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57" y="5664170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baseline="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94100" y="6604000"/>
            <a:ext cx="5003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21CS01203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(OOP)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 Oriented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Thinking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0684288" y="1939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84034" y="6604000"/>
            <a:ext cx="522393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21CS01203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(OOP)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 Oriented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Thinking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75567" y="6604000"/>
            <a:ext cx="52408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>21CS01203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(OOP)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 Oriented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Thinking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68688" y="6051030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arjun.bala@darshan.ac.in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9624822202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Prof. </a:t>
            </a:r>
            <a:r>
              <a:rPr lang="en-IN" dirty="0" err="1" smtClean="0"/>
              <a:t>Arjun</a:t>
            </a:r>
            <a:r>
              <a:rPr lang="en-IN" dirty="0" smtClean="0"/>
              <a:t> V. </a:t>
            </a:r>
            <a:r>
              <a:rPr lang="en-IN" dirty="0" err="1" smtClean="0"/>
              <a:t>Bala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 smtClean="0"/>
              <a:t>Object Oriented Programming (OOP) </a:t>
            </a:r>
          </a:p>
          <a:p>
            <a:r>
              <a:rPr lang="en-IN" dirty="0" smtClean="0"/>
              <a:t>(</a:t>
            </a:r>
            <a:r>
              <a:rPr lang="en-US" dirty="0" smtClean="0"/>
              <a:t>21CS01203</a:t>
            </a:r>
            <a:r>
              <a:rPr lang="en-IN" dirty="0" smtClean="0"/>
              <a:t>)</a:t>
            </a:r>
            <a:endParaRPr lang="en-US" dirty="0"/>
          </a:p>
        </p:txBody>
      </p:sp>
      <p:pic>
        <p:nvPicPr>
          <p:cNvPr id="16" name="Picture Placeholder 15" descr="09CEAVB_19042019_063947AM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Unit-04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Object Oriented 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b="1" dirty="0"/>
              <a:t>Class</a:t>
            </a:r>
            <a:endParaRPr lang="en-IN" sz="4200" b="1" dirty="0"/>
          </a:p>
        </p:txBody>
      </p:sp>
      <p:pic>
        <p:nvPicPr>
          <p:cNvPr id="5124" name="Picture 4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4527" y="1676399"/>
            <a:ext cx="34956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676400"/>
            <a:ext cx="432368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7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Procedural Vs. Object Oriented Programming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91861"/>
              </p:ext>
            </p:extLst>
          </p:nvPr>
        </p:nvGraphicFramePr>
        <p:xfrm>
          <a:off x="1752600" y="990600"/>
          <a:ext cx="8763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POP 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OOP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02655"/>
              </p:ext>
            </p:extLst>
          </p:nvPr>
        </p:nvGraphicFramePr>
        <p:xfrm>
          <a:off x="1752600" y="1431462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Emphasis is on doing things not on data, means it is function driven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Emphasis is on data rather than procedure, means object driven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09386"/>
              </p:ext>
            </p:extLst>
          </p:nvPr>
        </p:nvGraphicFramePr>
        <p:xfrm>
          <a:off x="1752600" y="2195516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focus is on the function and procedures that operate on data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focus is on the data that is being operated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21140"/>
              </p:ext>
            </p:extLst>
          </p:nvPr>
        </p:nvGraphicFramePr>
        <p:xfrm>
          <a:off x="1752600" y="2959389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Down approach in program design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 Up approach in program design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6689"/>
              </p:ext>
            </p:extLst>
          </p:nvPr>
        </p:nvGraphicFramePr>
        <p:xfrm>
          <a:off x="1752600" y="3722088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programs are divided into smaller programs known as functions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programs are divided into classes and objects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86282"/>
              </p:ext>
            </p:extLst>
          </p:nvPr>
        </p:nvGraphicFramePr>
        <p:xfrm>
          <a:off x="1752600" y="4478470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 of the functions share global data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is tied together with function in the data structure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7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Procedural Vs. Object Oriented Programming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21985"/>
              </p:ext>
            </p:extLst>
          </p:nvPr>
        </p:nvGraphicFramePr>
        <p:xfrm>
          <a:off x="1752600" y="1428902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972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moves openly in the system from one function to another function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is hidden and cannot be accessed by external functions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4471" marR="12447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52600" y="990600"/>
          <a:ext cx="8763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POP 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OOP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930"/>
              </p:ext>
            </p:extLst>
          </p:nvPr>
        </p:nvGraphicFramePr>
        <p:xfrm>
          <a:off x="1752600" y="2181793"/>
          <a:ext cx="8763000" cy="76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Adding of data and function is difficult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Adding of data and function is easy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65489"/>
              </p:ext>
            </p:extLst>
          </p:nvPr>
        </p:nvGraphicFramePr>
        <p:xfrm>
          <a:off x="1752600" y="2943093"/>
          <a:ext cx="8763000" cy="1341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Concepts like inheritance, polymorphism, data encapsulation, abstraction, access specifiers are not available.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Concepts like inheritance, polymorphism, data encapsulation, abstraction, access specifiers are available and can be used easily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57090"/>
              </p:ext>
            </p:extLst>
          </p:nvPr>
        </p:nvGraphicFramePr>
        <p:xfrm>
          <a:off x="1752600" y="4284106"/>
          <a:ext cx="8763000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fr-FR" sz="2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  <a:r>
                        <a:rPr lang="fr-FR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C, Fortran, Pascal, etc…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fr-FR" sz="2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  <a:r>
                        <a:rPr lang="fr-FR" sz="2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C++, Java, C#, etc…</a:t>
                      </a:r>
                      <a:endParaRPr lang="en-IN" sz="2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92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4 pillars that makes language Object Oriented Programming language.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064850421"/>
              </p:ext>
            </p:extLst>
          </p:nvPr>
        </p:nvGraphicFramePr>
        <p:xfrm>
          <a:off x="2866506" y="1724429"/>
          <a:ext cx="64589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643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EF1FC36-95CD-4EE9-89E6-9B542AF85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3EF1FC36-95CD-4EE9-89E6-9B542AF85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391574-8158-4F86-8FAC-9706B1CDC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A7391574-8158-4F86-8FAC-9706B1CDC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8A99F87-137E-4591-B532-713A776A5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58A99F87-137E-4591-B532-713A776A5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76E5692-C8A3-4FDB-8A48-E811FD47A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C76E5692-C8A3-4FDB-8A48-E811FD47A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B370AD1-CCAB-4F12-B60A-6942FDF5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0B370AD1-CCAB-4F12-B60A-6942FDF5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The wrapping up of data and functions into a single unit is known as </a:t>
            </a:r>
            <a:r>
              <a:rPr lang="en-IN" b="1" dirty="0">
                <a:solidFill>
                  <a:schemeClr val="tx2"/>
                </a:solidFill>
              </a:rPr>
              <a:t>encapsulation</a:t>
            </a:r>
          </a:p>
          <a:p>
            <a:pPr algn="just"/>
            <a:r>
              <a:rPr lang="en-IN" dirty="0" smtClean="0"/>
              <a:t>The insulation of the data from direct access by the program is called </a:t>
            </a:r>
            <a:r>
              <a:rPr lang="en-IN" b="1" dirty="0">
                <a:solidFill>
                  <a:schemeClr val="tx2"/>
                </a:solidFill>
              </a:rPr>
              <a:t>data hiding </a:t>
            </a:r>
            <a:r>
              <a:rPr lang="en-IN" dirty="0" smtClean="0"/>
              <a:t>or </a:t>
            </a:r>
            <a:r>
              <a:rPr lang="en-IN" b="1" dirty="0">
                <a:solidFill>
                  <a:schemeClr val="tx2"/>
                </a:solidFill>
              </a:rPr>
              <a:t>information hiding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It is the </a:t>
            </a:r>
            <a:r>
              <a:rPr lang="en-IN" dirty="0"/>
              <a:t>process of enclosing one or more details from outside world through access right</a:t>
            </a:r>
            <a:r>
              <a:rPr lang="en-IN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simple words, "Encapsulation is a process of binging </a:t>
            </a:r>
            <a:r>
              <a:rPr lang="en-US" b="1" dirty="0"/>
              <a:t>data members </a:t>
            </a:r>
            <a:r>
              <a:rPr lang="en-US" dirty="0"/>
              <a:t>(variable, properties) and member </a:t>
            </a:r>
            <a:r>
              <a:rPr lang="en-US" b="1" dirty="0"/>
              <a:t>functions</a:t>
            </a:r>
            <a:r>
              <a:rPr lang="en-US" dirty="0"/>
              <a:t> (methods) into a </a:t>
            </a:r>
            <a:r>
              <a:rPr lang="en-US" b="1" dirty="0"/>
              <a:t>single unit</a:t>
            </a:r>
            <a:r>
              <a:rPr lang="en-US" dirty="0"/>
              <a:t>.</a:t>
            </a:r>
          </a:p>
          <a:p>
            <a:pPr algn="just"/>
            <a:endParaRPr lang="en-IN" dirty="0"/>
          </a:p>
        </p:txBody>
      </p:sp>
      <p:pic>
        <p:nvPicPr>
          <p:cNvPr id="4" name="Picture 4" descr="What is Encapsulation in Java and How to Implement 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7" y="3448277"/>
            <a:ext cx="4793285" cy="283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5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211431" cy="5590565"/>
          </a:xfrm>
        </p:spPr>
        <p:txBody>
          <a:bodyPr/>
          <a:lstStyle/>
          <a:p>
            <a:r>
              <a:rPr lang="en-US" dirty="0"/>
              <a:t>The mechanism of deriving a </a:t>
            </a:r>
            <a:r>
              <a:rPr lang="en-US" b="1" dirty="0"/>
              <a:t>new class </a:t>
            </a:r>
            <a:r>
              <a:rPr lang="en-US" dirty="0"/>
              <a:t>from an </a:t>
            </a:r>
            <a:r>
              <a:rPr lang="en-US" b="1" dirty="0"/>
              <a:t>old class </a:t>
            </a:r>
            <a:r>
              <a:rPr lang="en-US" dirty="0"/>
              <a:t>is called inheritance or derivation.</a:t>
            </a:r>
          </a:p>
          <a:p>
            <a:r>
              <a:rPr lang="en-US" dirty="0"/>
              <a:t>The old class is known as </a:t>
            </a:r>
            <a:r>
              <a:rPr lang="en-US" b="1" dirty="0"/>
              <a:t>base class </a:t>
            </a:r>
            <a:r>
              <a:rPr lang="en-US" dirty="0"/>
              <a:t>while new class is known as </a:t>
            </a:r>
            <a:r>
              <a:rPr lang="en-US" b="1" dirty="0"/>
              <a:t>derived class </a:t>
            </a:r>
            <a:r>
              <a:rPr lang="en-US" dirty="0"/>
              <a:t>or </a:t>
            </a:r>
            <a:r>
              <a:rPr lang="en-US" b="1" dirty="0"/>
              <a:t>subclass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lets programmers create new classes that share some of the attributes of existing classes. </a:t>
            </a:r>
            <a:endParaRPr lang="en-US" dirty="0" smtClean="0"/>
          </a:p>
          <a:p>
            <a:r>
              <a:rPr lang="en-US" dirty="0" smtClean="0"/>
              <a:t>Inheritance </a:t>
            </a:r>
            <a:r>
              <a:rPr lang="en-US" dirty="0"/>
              <a:t>lets us build on previous work without reinventing the wheel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inheritance is the most powerful feature of OOP</a:t>
            </a:r>
            <a:r>
              <a:rPr lang="en-US" dirty="0" smtClean="0"/>
              <a:t>.</a:t>
            </a:r>
          </a:p>
          <a:p>
            <a:r>
              <a:rPr lang="en-US" dirty="0"/>
              <a:t>Through effective use of inheritance, we can save lot of time in programming and also reduce errors, which in turn will increase the quality of work and productivity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48797" y="4216244"/>
            <a:ext cx="2133600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ID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Name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Address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Contact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8797" y="3530444"/>
            <a:ext cx="2133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/>
              <a:t>Manager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6648797" y="4216244"/>
            <a:ext cx="2133600" cy="1828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ID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Name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Address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Contact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IN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MonthlySalary</a:t>
            </a: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25397" y="3530444"/>
            <a:ext cx="2133600" cy="748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/>
              <a:t>Worker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9925397" y="4278589"/>
            <a:ext cx="2133600" cy="1995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ID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Name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Address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Contact</a:t>
            </a: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IN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DailySalary</a:t>
            </a:r>
            <a:endParaRPr lang="en-IN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IN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NoOfHours</a:t>
            </a: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7597" y="863444"/>
            <a:ext cx="2133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/>
              <a:t>Employee</a:t>
            </a:r>
            <a:endParaRPr lang="en-IN" sz="2400" dirty="0"/>
          </a:p>
        </p:txBody>
      </p:sp>
      <p:sp>
        <p:nvSpPr>
          <p:cNvPr id="12" name="Rectangle 11"/>
          <p:cNvSpPr/>
          <p:nvPr/>
        </p:nvSpPr>
        <p:spPr>
          <a:xfrm>
            <a:off x="6496397" y="4278589"/>
            <a:ext cx="1600200" cy="1233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811097" y="4354789"/>
            <a:ext cx="1600200" cy="1233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705947" y="4278589"/>
            <a:ext cx="1600200" cy="1233055"/>
          </a:xfrm>
          <a:prstGeom prst="rect">
            <a:avLst/>
          </a:prstGeom>
          <a:solidFill>
            <a:srgbClr val="C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001597" y="4354789"/>
            <a:ext cx="1600200" cy="1233055"/>
          </a:xfrm>
          <a:prstGeom prst="rect">
            <a:avLst/>
          </a:prstGeom>
          <a:solidFill>
            <a:srgbClr val="C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/>
          <p:cNvCxnSpPr>
            <a:endCxn id="7" idx="0"/>
          </p:cNvCxnSpPr>
          <p:nvPr/>
        </p:nvCxnSpPr>
        <p:spPr>
          <a:xfrm flipH="1">
            <a:off x="7715597" y="2932624"/>
            <a:ext cx="1327440" cy="569353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9925397" y="2932624"/>
            <a:ext cx="1066800" cy="597820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2.5E-6 0.00024 C 0.00026 -0.02268 -0.00039 -0.04537 0.00104 -0.06782 C 0.00157 -0.078 0.00612 -0.09745 0.00612 -0.09722 C 0.00886 -0.13634 0.00573 -0.10115 0.00847 -0.12083 C 0.00899 -0.12407 0.00899 -0.12777 0.00964 -0.13125 C 0.01016 -0.13356 0.01146 -0.13541 0.01224 -0.1375 C 0.01393 -0.14305 0.01589 -0.14861 0.01706 -0.15439 C 0.01784 -0.15856 0.01979 -0.16851 0.02097 -0.17152 C 0.02175 -0.17384 0.02344 -0.17546 0.02461 -0.17777 C 0.02591 -0.18055 0.02696 -0.18356 0.02826 -0.18611 C 0.03151 -0.19259 0.0319 -0.19236 0.03568 -0.19675 C 0.03607 -0.19907 0.0362 -0.20138 0.03698 -0.20324 C 0.03828 -0.20648 0.04037 -0.20856 0.04193 -0.21157 C 0.04336 -0.21412 0.04453 -0.21712 0.04571 -0.22013 L 0.053 -0.23912 C 0.05391 -0.2412 0.05456 -0.24375 0.05573 -0.24537 C 0.0569 -0.24745 0.05808 -0.2493 0.05925 -0.25185 C 0.06029 -0.2537 0.06081 -0.25601 0.06185 -0.25787 C 0.06302 -0.26087 0.06433 -0.26365 0.0655 -0.26666 C 0.06628 -0.26851 0.06706 -0.27106 0.0681 -0.27291 C 0.06901 -0.27523 0.07058 -0.27685 0.07162 -0.27916 C 0.08373 -0.30578 0.06849 -0.278 0.08412 -0.30462 L 0.08776 -0.31087 L 0.09154 -0.31712 C 0.09193 -0.32013 0.0918 -0.32337 0.09284 -0.32569 C 0.09362 -0.32777 0.09532 -0.32824 0.09649 -0.33009 C 0.09792 -0.33171 0.09909 -0.33425 0.10026 -0.33634 C 0.10065 -0.33842 0.10065 -0.34074 0.10143 -0.34259 C 0.10729 -0.35555 0.10651 -0.35393 0.11263 -0.3574 C 0.12058 -0.37106 0.11784 -0.37083 0.125 -0.3743 C 0.1267 -0.37523 0.12826 -0.37569 0.12995 -0.37638 C 0.13203 -0.37708 0.13412 -0.37754 0.1362 -0.3787 C 0.13828 -0.37962 0.14024 -0.38148 0.14245 -0.38287 C 0.14362 -0.38356 0.14492 -0.38402 0.1461 -0.38472 C 0.14753 -0.38587 0.15 -0.38888 0.15 -0.38865 " pathEditMode="relative" rAng="0" ptsTypes="AAAAAAAAAAAAAAAAAAAAAAAAAAAAAAAAAA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944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of Inheritance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9703" y="925395"/>
            <a:ext cx="1981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 smtClean="0"/>
              <a:t>Vehicle</a:t>
            </a:r>
            <a:endParaRPr lang="en-IN" sz="2000" b="1" dirty="0" smtClean="0"/>
          </a:p>
          <a:p>
            <a:pPr lvl="0" algn="ctr"/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1800303" y="3363795"/>
            <a:ext cx="1981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Bike</a:t>
            </a: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cubicCapacity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isMoped</a:t>
            </a:r>
            <a:endParaRPr lang="en-US" sz="2000" dirty="0" smtClean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5903" y="3363795"/>
            <a:ext cx="1981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 smtClean="0"/>
              <a:t>Car</a:t>
            </a:r>
            <a:endParaRPr lang="en-IN" sz="2000" b="1" dirty="0" smtClean="0"/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horsePower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noOfAirBags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tollTaxAmount</a:t>
            </a:r>
            <a:r>
              <a:rPr lang="en-US" sz="2000" dirty="0" smtClean="0">
                <a:solidFill>
                  <a:srgbClr val="FFFF00"/>
                </a:solidFill>
              </a:rPr>
              <a:t>()</a:t>
            </a:r>
          </a:p>
          <a:p>
            <a:pPr lvl="0" algn="ctr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515303" y="3363795"/>
            <a:ext cx="1981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 smtClean="0"/>
              <a:t>Truck</a:t>
            </a:r>
            <a:endParaRPr lang="en-IN" sz="2000" b="1" dirty="0" smtClean="0"/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horsePower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loadingCapacity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payTollTax</a:t>
            </a:r>
            <a:r>
              <a:rPr lang="en-US" sz="2000" dirty="0" smtClean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303" y="3363795"/>
            <a:ext cx="19812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 smtClean="0"/>
              <a:t>Bike</a:t>
            </a: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cubicCapacity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isMoped</a:t>
            </a:r>
            <a:endParaRPr lang="en-US" sz="2000" dirty="0" smtClean="0">
              <a:solidFill>
                <a:srgbClr val="FFFF00"/>
              </a:solidFill>
            </a:endParaRPr>
          </a:p>
        </p:txBody>
      </p:sp>
      <p:sp>
        <p:nvSpPr>
          <p:cNvPr id="9" name="Rectangle 10.1"/>
          <p:cNvSpPr/>
          <p:nvPr/>
        </p:nvSpPr>
        <p:spPr>
          <a:xfrm>
            <a:off x="4695903" y="1382595"/>
            <a:ext cx="1828800" cy="1200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noOfPassanger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maxSpeed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noOfWheels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noOfGears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95903" y="3363795"/>
            <a:ext cx="19812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 smtClean="0"/>
              <a:t>Car</a:t>
            </a:r>
            <a:endParaRPr lang="en-IN" sz="2000" b="1" dirty="0" smtClean="0"/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horsePower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noOfAirBags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tollTaxAmount</a:t>
            </a:r>
            <a:r>
              <a:rPr lang="en-US" sz="2000" dirty="0" smtClean="0">
                <a:solidFill>
                  <a:srgbClr val="FFFF00"/>
                </a:solidFill>
              </a:rPr>
              <a:t>()</a:t>
            </a:r>
          </a:p>
          <a:p>
            <a:pPr lvl="0" algn="ctr"/>
            <a:endParaRPr lang="en-US" dirty="0" smtClean="0"/>
          </a:p>
        </p:txBody>
      </p:sp>
      <p:sp>
        <p:nvSpPr>
          <p:cNvPr id="11" name="Rectangle 10.2"/>
          <p:cNvSpPr/>
          <p:nvPr/>
        </p:nvSpPr>
        <p:spPr>
          <a:xfrm>
            <a:off x="4695903" y="1382595"/>
            <a:ext cx="1828800" cy="1200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noOfPassanger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maxSpeed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noOfWheels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noOfGears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15303" y="3363795"/>
            <a:ext cx="19812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 smtClean="0"/>
              <a:t>Truck</a:t>
            </a:r>
            <a:endParaRPr lang="en-IN" sz="2000" b="1" dirty="0" smtClean="0"/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horsePower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loadingCapacity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 algn="ctr"/>
            <a:r>
              <a:rPr lang="en-US" sz="2000" dirty="0" err="1" smtClean="0">
                <a:solidFill>
                  <a:srgbClr val="FFFF00"/>
                </a:solidFill>
              </a:rPr>
              <a:t>payTollTax</a:t>
            </a:r>
            <a:r>
              <a:rPr lang="en-US" sz="2000" dirty="0" smtClean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13" name="Rectangle 10.3"/>
          <p:cNvSpPr/>
          <p:nvPr/>
        </p:nvSpPr>
        <p:spPr>
          <a:xfrm>
            <a:off x="4695903" y="1382595"/>
            <a:ext cx="1828800" cy="1200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noOfPassanger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maxSpeed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noOfWheels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err="1" smtClean="0">
                <a:solidFill>
                  <a:schemeClr val="bg1"/>
                </a:solidFill>
              </a:rPr>
              <a:t>noOfGears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Elbow Connector 13"/>
          <p:cNvCxnSpPr>
            <a:stCxn id="4" idx="2"/>
            <a:endCxn id="8" idx="0"/>
          </p:cNvCxnSpPr>
          <p:nvPr/>
        </p:nvCxnSpPr>
        <p:spPr>
          <a:xfrm rot="5400000">
            <a:off x="3819603" y="1573095"/>
            <a:ext cx="762000" cy="28194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92665" y="260179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7F0055"/>
                </a:solidFill>
                <a:latin typeface="Consolas"/>
              </a:rPr>
              <a:t>Inheritance</a:t>
            </a:r>
            <a:endParaRPr lang="en-US" b="1" dirty="0" smtClean="0">
              <a:solidFill>
                <a:srgbClr val="7F0055"/>
              </a:solidFill>
              <a:latin typeface="Consolas"/>
            </a:endParaRPr>
          </a:p>
        </p:txBody>
      </p:sp>
      <p:cxnSp>
        <p:nvCxnSpPr>
          <p:cNvPr id="16" name="Elbow Connector 15"/>
          <p:cNvCxnSpPr>
            <a:stCxn id="13" idx="2"/>
            <a:endCxn id="10" idx="0"/>
          </p:cNvCxnSpPr>
          <p:nvPr/>
        </p:nvCxnSpPr>
        <p:spPr>
          <a:xfrm rot="16200000" flipH="1">
            <a:off x="5257878" y="2935170"/>
            <a:ext cx="781050" cy="76200"/>
          </a:xfrm>
          <a:prstGeom prst="bentConnector3">
            <a:avLst>
              <a:gd name="adj1" fmla="val 51038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2" idx="0"/>
          </p:cNvCxnSpPr>
          <p:nvPr/>
        </p:nvCxnSpPr>
        <p:spPr>
          <a:xfrm rot="16200000" flipH="1">
            <a:off x="6677103" y="1534995"/>
            <a:ext cx="762000" cy="28956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86503" y="298279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7F0055"/>
                </a:solidFill>
                <a:latin typeface="Consolas"/>
              </a:rPr>
              <a:t>Inheritance</a:t>
            </a:r>
            <a:endParaRPr lang="en-US" b="1" dirty="0" smtClean="0">
              <a:solidFill>
                <a:srgbClr val="7F0055"/>
              </a:solidFill>
              <a:latin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227" y="260179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7F0055"/>
                </a:solidFill>
                <a:latin typeface="Consolas"/>
              </a:rPr>
              <a:t>Inheritance</a:t>
            </a:r>
            <a:endParaRPr lang="en-US" b="1" dirty="0" smtClean="0">
              <a:solidFill>
                <a:srgbClr val="7F0055"/>
              </a:solidFill>
              <a:latin typeface="Consolas"/>
            </a:endParaRPr>
          </a:p>
        </p:txBody>
      </p:sp>
      <p:sp>
        <p:nvSpPr>
          <p:cNvPr id="20" name="Rectangle 10.0"/>
          <p:cNvSpPr/>
          <p:nvPr/>
        </p:nvSpPr>
        <p:spPr>
          <a:xfrm>
            <a:off x="4695903" y="1382595"/>
            <a:ext cx="1828800" cy="1200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solidFill>
                  <a:srgbClr val="FFFF00"/>
                </a:solidFill>
              </a:rPr>
              <a:t>noOfPassanger</a:t>
            </a:r>
            <a:endParaRPr lang="en-US" dirty="0" smtClean="0">
              <a:solidFill>
                <a:srgbClr val="FFFF00"/>
              </a:solidFill>
            </a:endParaRPr>
          </a:p>
          <a:p>
            <a:pPr lvl="0" algn="ctr"/>
            <a:r>
              <a:rPr lang="en-US" dirty="0" err="1" smtClean="0">
                <a:solidFill>
                  <a:srgbClr val="FFFF00"/>
                </a:solidFill>
              </a:rPr>
              <a:t>maxSpeed</a:t>
            </a:r>
            <a:endParaRPr lang="en-US" dirty="0" smtClean="0">
              <a:solidFill>
                <a:srgbClr val="FFFF00"/>
              </a:solidFill>
            </a:endParaRPr>
          </a:p>
          <a:p>
            <a:pPr lvl="0" algn="ctr"/>
            <a:r>
              <a:rPr lang="en-US" dirty="0" err="1" smtClean="0">
                <a:solidFill>
                  <a:srgbClr val="FFFF00"/>
                </a:solidFill>
              </a:rPr>
              <a:t>noOfWheels</a:t>
            </a:r>
            <a:endParaRPr lang="en-US" dirty="0" smtClean="0">
              <a:solidFill>
                <a:srgbClr val="FFFF00"/>
              </a:solidFill>
            </a:endParaRPr>
          </a:p>
          <a:p>
            <a:pPr lvl="0" algn="ctr"/>
            <a:r>
              <a:rPr lang="en-US" dirty="0" err="1" smtClean="0">
                <a:solidFill>
                  <a:srgbClr val="FFFF00"/>
                </a:solidFill>
              </a:rPr>
              <a:t>noOfGears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23125 0.485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3" y="2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0833 0.51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2375 0.519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2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5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r>
              <a:rPr lang="en-US" b="1" dirty="0" smtClean="0">
                <a:solidFill>
                  <a:schemeClr val="tx2"/>
                </a:solidFill>
              </a:rPr>
              <a:t>Abstraction</a:t>
            </a:r>
            <a:r>
              <a:rPr lang="en-US" dirty="0" smtClean="0"/>
              <a:t> refers to the act of representing essential features without including the background details or explanations.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r>
              <a:rPr lang="en-IN" b="1" dirty="0">
                <a:solidFill>
                  <a:schemeClr val="tx2"/>
                </a:solidFill>
              </a:rPr>
              <a:t>Abstraction</a:t>
            </a:r>
            <a:r>
              <a:rPr lang="en-IN" dirty="0"/>
              <a:t> provides you a generalized view of your classes or object by providing relevant information.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r>
              <a:rPr lang="en-IN" b="1" dirty="0">
                <a:solidFill>
                  <a:schemeClr val="tx2"/>
                </a:solidFill>
              </a:rPr>
              <a:t>Abstraction</a:t>
            </a:r>
            <a:r>
              <a:rPr lang="en-IN" dirty="0"/>
              <a:t> is the process of hiding the working style of an object, and showing the information of an object in understandable manner</a:t>
            </a:r>
            <a:r>
              <a:rPr lang="en-IN" dirty="0" smtClean="0"/>
              <a:t>.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r>
              <a:rPr lang="en-IN" dirty="0" smtClean="0"/>
              <a:t>Example: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</a:pPr>
            <a:r>
              <a:rPr lang="en-IN" b="1" dirty="0" smtClean="0"/>
              <a:t>Electric Switch Board</a:t>
            </a:r>
            <a:r>
              <a:rPr lang="en-IN" dirty="0" smtClean="0"/>
              <a:t>: we need not to worry about the internal work of switch board in order to use it, simply switch on/off to start/stop the device.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</a:pPr>
            <a:r>
              <a:rPr lang="en-IN" b="1" dirty="0" smtClean="0"/>
              <a:t>Car</a:t>
            </a:r>
            <a:r>
              <a:rPr lang="en-IN" dirty="0" smtClean="0"/>
              <a:t>: </a:t>
            </a:r>
            <a:r>
              <a:rPr lang="en-US" dirty="0"/>
              <a:t>you need not to understand how engine works in order to drive a car, you just need to know how to drive the car</a:t>
            </a:r>
            <a:r>
              <a:rPr lang="en-US" dirty="0" smtClean="0"/>
              <a:t>.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</a:pPr>
            <a:r>
              <a:rPr lang="en-US" b="1" dirty="0" smtClean="0"/>
              <a:t>TV Remote</a:t>
            </a:r>
            <a:r>
              <a:rPr lang="en-US" dirty="0" smtClean="0"/>
              <a:t>: </a:t>
            </a:r>
            <a:r>
              <a:rPr lang="en-US" dirty="0"/>
              <a:t>while increasing the TV volume you need not to understand the underlying process, just press the + volume button and it will </a:t>
            </a:r>
            <a:r>
              <a:rPr lang="en-US" dirty="0" smtClean="0"/>
              <a:t>work.</a:t>
            </a:r>
            <a:endParaRPr lang="en-US" dirty="0"/>
          </a:p>
          <a:p>
            <a:pPr lvl="1">
              <a:buClr>
                <a:schemeClr val="tx1">
                  <a:lumMod val="95000"/>
                  <a:lumOff val="5000"/>
                </a:schemeClr>
              </a:buClr>
            </a:pP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3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Polymorphism is a Greek term which means ability to take </a:t>
            </a:r>
            <a:r>
              <a:rPr lang="en-US" b="1" dirty="0"/>
              <a:t>more than one form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person at the same time can have different characteristics. Like a man at the same time is a father, a husband, an employee. So the same person possesses different behavior in different situations. This is called polymorphism. </a:t>
            </a:r>
          </a:p>
          <a:p>
            <a:pPr marL="0" indent="0" algn="just">
              <a:buNone/>
            </a:pPr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667"/>
          <a:stretch/>
        </p:blipFill>
        <p:spPr>
          <a:xfrm>
            <a:off x="3091431" y="1240889"/>
            <a:ext cx="6002235" cy="3702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708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4" y="712385"/>
            <a:ext cx="49099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Outline</a:t>
            </a:r>
            <a:endParaRPr lang="en-US" b="1" dirty="0" smtClean="0"/>
          </a:p>
          <a:p>
            <a:endParaRPr lang="en-US" b="1" dirty="0" smtClean="0"/>
          </a:p>
          <a:p>
            <a:pPr indent="446088">
              <a:buFont typeface="Wingdings" pitchFamily="2" charset="2"/>
              <a:buChar char="ü"/>
            </a:pPr>
            <a:r>
              <a:rPr lang="en-US" sz="2000" dirty="0" smtClean="0"/>
              <a:t>Class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 smtClean="0"/>
              <a:t>Object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 smtClean="0"/>
              <a:t>Object Oriented Concepts</a:t>
            </a:r>
          </a:p>
          <a:p>
            <a:pPr lvl="1" indent="446088">
              <a:buFont typeface="Wingdings" pitchFamily="2" charset="2"/>
              <a:buChar char="ü"/>
            </a:pPr>
            <a:r>
              <a:rPr lang="en-US" sz="2000" dirty="0" smtClean="0"/>
              <a:t>Encapsulation</a:t>
            </a:r>
          </a:p>
          <a:p>
            <a:pPr lvl="1" indent="446088">
              <a:buFont typeface="Wingdings" pitchFamily="2" charset="2"/>
              <a:buChar char="ü"/>
            </a:pPr>
            <a:r>
              <a:rPr lang="en-US" sz="2000" dirty="0" smtClean="0"/>
              <a:t>Inheritance</a:t>
            </a:r>
          </a:p>
          <a:p>
            <a:pPr lvl="1" indent="446088">
              <a:buFont typeface="Wingdings" pitchFamily="2" charset="2"/>
              <a:buChar char="ü"/>
            </a:pPr>
            <a:r>
              <a:rPr lang="en-US" sz="2000" dirty="0" smtClean="0"/>
              <a:t>Polymorphism</a:t>
            </a:r>
          </a:p>
          <a:p>
            <a:pPr lvl="1" indent="446088">
              <a:buFont typeface="Wingdings" pitchFamily="2" charset="2"/>
              <a:buChar char="ü"/>
            </a:pPr>
            <a:r>
              <a:rPr lang="en-US" sz="2000" dirty="0" smtClean="0"/>
              <a:t>Abstraction 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Class is </a:t>
            </a:r>
            <a:r>
              <a:rPr lang="en-IN" b="1" dirty="0"/>
              <a:t>derived</a:t>
            </a:r>
            <a:r>
              <a:rPr lang="en-IN" dirty="0"/>
              <a:t> </a:t>
            </a:r>
            <a:r>
              <a:rPr lang="en-IN" b="1" dirty="0"/>
              <a:t>datatype</a:t>
            </a:r>
            <a:r>
              <a:rPr lang="en-IN" dirty="0"/>
              <a:t>, it combines members of different datatypes into one.</a:t>
            </a:r>
            <a:endParaRPr lang="en-US" dirty="0"/>
          </a:p>
          <a:p>
            <a:r>
              <a:rPr lang="en-US" dirty="0"/>
              <a:t>Defines new datatype (primitive ones are not enough).               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 : 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Car, College, Bus etc..</a:t>
            </a:r>
            <a:endParaRPr lang="en-US" b="1" dirty="0">
              <a:latin typeface="Cambria" pitchFamily="18" charset="0"/>
              <a:ea typeface="Cambria" pitchFamily="18" charset="0"/>
            </a:endParaRPr>
          </a:p>
          <a:p>
            <a:r>
              <a:rPr lang="en-US" dirty="0"/>
              <a:t>This new datatype can be used to create objects.</a:t>
            </a:r>
          </a:p>
          <a:p>
            <a:r>
              <a:rPr lang="en-US" dirty="0"/>
              <a:t>A class is a template for an object .</a:t>
            </a:r>
          </a:p>
          <a:p>
            <a:pPr>
              <a:buNone/>
            </a:pPr>
            <a:r>
              <a:rPr lang="en-IN" dirty="0"/>
              <a:t>Example :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3824" y="3495253"/>
            <a:ext cx="8153400" cy="20313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Car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 dirty="0" smtClean="0">
                <a:solidFill>
                  <a:srgbClr val="0000C0"/>
                </a:solidFill>
                <a:latin typeface="Consolas"/>
              </a:rPr>
              <a:t>company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 dirty="0" smtClean="0">
                <a:solidFill>
                  <a:srgbClr val="0000C0"/>
                </a:solidFill>
                <a:latin typeface="Consolas"/>
              </a:rPr>
              <a:t>model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C0"/>
                </a:solidFill>
                <a:latin typeface="Consolas"/>
              </a:rPr>
              <a:t>price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C0"/>
                </a:solidFill>
                <a:latin typeface="Consolas"/>
              </a:rPr>
              <a:t>mileage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IN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IN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………</a:t>
            </a:r>
            <a:endParaRPr lang="en-US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19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1081"/>
            <a:ext cx="5334000" cy="1862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836000" y="1074051"/>
            <a:ext cx="2520000" cy="521835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696" tIns="134112" rIns="234696" bIns="13411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 smtClean="0"/>
              <a:t>Class: Car</a:t>
            </a:r>
            <a:endParaRPr lang="en-US" sz="3200" b="1" kern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938" y="2106514"/>
          <a:ext cx="33528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Properties (Describe)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Company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Model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Color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Mfg. Year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Fuel Type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Mileage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Gear Type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Power Steering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Anti-Lock braking system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93233" y="3002406"/>
          <a:ext cx="304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Methods (Functions)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</a:rPr>
                        <a:t>Start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</a:rPr>
                        <a:t>Drive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</a:rPr>
                        <a:t>Park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nsolas" panose="020B0609020204030204" pitchFamily="49" charset="0"/>
                        </a:rPr>
                        <a:t>On_break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nsolas" panose="020B0609020204030204" pitchFamily="49" charset="0"/>
                        </a:rPr>
                        <a:t>On_lock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nsolas" panose="020B0609020204030204" pitchFamily="49" charset="0"/>
                        </a:rPr>
                        <a:t>On_turn</a:t>
                      </a:r>
                      <a:endParaRPr lang="en-US" sz="2000" dirty="0" smtClean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494738" y="2545651"/>
            <a:ext cx="990600" cy="30561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87789" y="2698458"/>
            <a:ext cx="947651" cy="24424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57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 is an </a:t>
            </a:r>
            <a:r>
              <a:rPr lang="en-US" b="1" dirty="0" smtClean="0"/>
              <a:t>instance</a:t>
            </a:r>
            <a:r>
              <a:rPr lang="en-US" dirty="0" smtClean="0"/>
              <a:t> of </a:t>
            </a:r>
            <a:r>
              <a:rPr lang="en-US" dirty="0"/>
              <a:t>a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r>
              <a:rPr lang="en-US" dirty="0"/>
              <a:t>An object has a </a:t>
            </a:r>
            <a:r>
              <a:rPr lang="en-US" b="1" dirty="0"/>
              <a:t>state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/>
              <a:t>behavior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/>
              <a:t>	Example: A dog has </a:t>
            </a:r>
          </a:p>
          <a:p>
            <a:pPr>
              <a:buNone/>
            </a:pPr>
            <a:r>
              <a:rPr lang="en-US" dirty="0"/>
              <a:t>		states - color, name, breed as well as </a:t>
            </a:r>
          </a:p>
          <a:p>
            <a:pPr>
              <a:buNone/>
            </a:pPr>
            <a:r>
              <a:rPr lang="en-US" dirty="0"/>
              <a:t>		behaviors – wagging the tail, barking, eating.</a:t>
            </a:r>
          </a:p>
          <a:p>
            <a:r>
              <a:rPr lang="en-US" dirty="0"/>
              <a:t>The </a:t>
            </a:r>
            <a:r>
              <a:rPr lang="en-US" b="1" dirty="0"/>
              <a:t>state</a:t>
            </a:r>
            <a:r>
              <a:rPr lang="en-US" dirty="0"/>
              <a:t> of an object is stored in </a:t>
            </a:r>
            <a:r>
              <a:rPr lang="en-US" b="1" dirty="0"/>
              <a:t>fields</a:t>
            </a:r>
            <a:r>
              <a:rPr lang="en-US" dirty="0"/>
              <a:t> (variables), while </a:t>
            </a:r>
            <a:r>
              <a:rPr lang="en-US" b="1" dirty="0"/>
              <a:t>methods</a:t>
            </a:r>
            <a:r>
              <a:rPr lang="en-US" dirty="0"/>
              <a:t> (functions) display the object's </a:t>
            </a:r>
            <a:r>
              <a:rPr lang="en-US" b="1" dirty="0"/>
              <a:t>behavior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of Class Bird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1" y="860888"/>
            <a:ext cx="2146015" cy="2459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56" y="860888"/>
            <a:ext cx="2102198" cy="2466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84" y="860887"/>
            <a:ext cx="1898656" cy="2460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661" y="860887"/>
            <a:ext cx="1935462" cy="2466992"/>
          </a:xfrm>
          <a:prstGeom prst="rect">
            <a:avLst/>
          </a:prstGeom>
        </p:spPr>
      </p:pic>
      <p:pic>
        <p:nvPicPr>
          <p:cNvPr id="1040" name="Picture 16" descr="Peafowl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70" y="860887"/>
            <a:ext cx="1640961" cy="24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8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Objects of a class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2177143" cy="152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585" y="2482334"/>
            <a:ext cx="17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Honda City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3" y="1339780"/>
            <a:ext cx="2177143" cy="1130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0388" y="2482334"/>
            <a:ext cx="17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Hyundai i20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1" y="1275016"/>
            <a:ext cx="2177143" cy="1219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47756" y="2462212"/>
            <a:ext cx="17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Sumo Grand </a:t>
            </a:r>
            <a:endParaRPr lang="en-IN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2" y="3343469"/>
            <a:ext cx="2177143" cy="9330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2146" y="4387334"/>
            <a:ext cx="238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Mercedes E </a:t>
            </a:r>
            <a:r>
              <a:rPr lang="en-IN" sz="2400" dirty="0"/>
              <a:t>class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3303031"/>
            <a:ext cx="2177143" cy="1047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9135" y="4404240"/>
            <a:ext cx="1725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Swift  </a:t>
            </a:r>
            <a:r>
              <a:rPr lang="en-IN" sz="2400" dirty="0" err="1" smtClean="0"/>
              <a:t>Dzire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81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Rectangle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021072"/>
          </a:xfrm>
        </p:spPr>
        <p:txBody>
          <a:bodyPr/>
          <a:lstStyle/>
          <a:p>
            <a:r>
              <a:rPr lang="en-US" dirty="0" smtClean="0"/>
              <a:t>Properties in rectangle Class</a:t>
            </a:r>
          </a:p>
          <a:p>
            <a:pPr lvl="1"/>
            <a:r>
              <a:rPr lang="en-US" dirty="0" smtClean="0"/>
              <a:t>length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err="1" smtClean="0"/>
              <a:t>borderColor</a:t>
            </a:r>
            <a:endParaRPr lang="en-US" dirty="0" smtClean="0"/>
          </a:p>
          <a:p>
            <a:pPr lvl="1"/>
            <a:r>
              <a:rPr lang="en-US" dirty="0" err="1" smtClean="0"/>
              <a:t>backgroundColor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8269" y="3333404"/>
            <a:ext cx="2294313" cy="1305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length = 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width = 2</a:t>
            </a: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borderColor</a:t>
            </a:r>
            <a:r>
              <a:rPr lang="en-US" sz="1400" dirty="0" smtClean="0">
                <a:solidFill>
                  <a:schemeClr val="tx1"/>
                </a:solidFill>
              </a:rPr>
              <a:t>=black</a:t>
            </a: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backgroundColor</a:t>
            </a:r>
            <a:r>
              <a:rPr lang="en-US" sz="1400" dirty="0" smtClean="0">
                <a:solidFill>
                  <a:schemeClr val="tx1"/>
                </a:solidFill>
              </a:rPr>
              <a:t>=white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2993" y="3316779"/>
            <a:ext cx="1521230" cy="2859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</a:t>
            </a:r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borderColor</a:t>
            </a:r>
            <a:r>
              <a:rPr lang="en-US" sz="1400" dirty="0">
                <a:solidFill>
                  <a:schemeClr val="tx1"/>
                </a:solidFill>
              </a:rPr>
              <a:t>=black</a:t>
            </a: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backgroundColor</a:t>
            </a:r>
            <a:r>
              <a:rPr lang="en-US" sz="1400" dirty="0" smtClean="0">
                <a:solidFill>
                  <a:schemeClr val="tx1"/>
                </a:solidFill>
              </a:rPr>
              <a:t>=white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634" y="3333404"/>
            <a:ext cx="1479664" cy="130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borderColor</a:t>
            </a:r>
            <a:r>
              <a:rPr lang="en-US" sz="1400" dirty="0" smtClean="0">
                <a:solidFill>
                  <a:schemeClr val="tx1"/>
                </a:solidFill>
              </a:rPr>
              <a:t>=red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backgroundColor</a:t>
            </a:r>
            <a:r>
              <a:rPr lang="en-US" sz="1400" dirty="0" smtClean="0">
                <a:solidFill>
                  <a:schemeClr val="tx1"/>
                </a:solidFill>
              </a:rPr>
              <a:t>=white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04709" y="3333404"/>
            <a:ext cx="2294313" cy="13050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5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2</a:t>
            </a: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borderColor</a:t>
            </a:r>
            <a:r>
              <a:rPr lang="en-US" sz="1400" dirty="0" smtClean="0">
                <a:solidFill>
                  <a:schemeClr val="tx1"/>
                </a:solidFill>
              </a:rPr>
              <a:t>=none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backgroundColor</a:t>
            </a:r>
            <a:r>
              <a:rPr lang="en-US" sz="1400" dirty="0" smtClean="0">
                <a:solidFill>
                  <a:schemeClr val="tx1"/>
                </a:solidFill>
              </a:rPr>
              <a:t>=yellow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Attributes and operations</a:t>
            </a:r>
            <a:endParaRPr lang="en-IN" b="1" dirty="0">
              <a:latin typeface="+mj-lt"/>
            </a:endParaRPr>
          </a:p>
        </p:txBody>
      </p:sp>
      <p:pic>
        <p:nvPicPr>
          <p:cNvPr id="1026" name="Picture 2" descr="Image result for person carto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7523" y="1037647"/>
            <a:ext cx="1928553" cy="14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Image resul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041400"/>
            <a:ext cx="19812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62200" y="2819401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Attributes: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Weight</a:t>
            </a:r>
            <a:endParaRPr lang="en-IN" dirty="0"/>
          </a:p>
        </p:txBody>
      </p:sp>
      <p:pic>
        <p:nvPicPr>
          <p:cNvPr id="14" name="Picture 4" descr="Image resul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889" y="1041400"/>
            <a:ext cx="2949787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413000" y="4191001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Operations:</a:t>
            </a:r>
          </a:p>
          <a:p>
            <a:r>
              <a:rPr lang="en-US" dirty="0"/>
              <a:t>Eat</a:t>
            </a:r>
          </a:p>
          <a:p>
            <a:r>
              <a:rPr lang="en-US" dirty="0"/>
              <a:t>Sleep	</a:t>
            </a:r>
          </a:p>
          <a:p>
            <a:r>
              <a:rPr lang="en-US" dirty="0"/>
              <a:t>Walk	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800600" y="2819401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Attributes:</a:t>
            </a:r>
          </a:p>
          <a:p>
            <a:r>
              <a:rPr lang="en-US" dirty="0"/>
              <a:t>Company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Weight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51400" y="4191001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Operations:</a:t>
            </a:r>
          </a:p>
          <a:p>
            <a:r>
              <a:rPr lang="en-US" dirty="0"/>
              <a:t>Drive</a:t>
            </a:r>
          </a:p>
          <a:p>
            <a:r>
              <a:rPr lang="en-US" dirty="0"/>
              <a:t>Stop</a:t>
            </a:r>
          </a:p>
          <a:p>
            <a:r>
              <a:rPr lang="en-US" dirty="0" err="1"/>
              <a:t>FillFuel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0" y="2819401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Attributes:</a:t>
            </a:r>
          </a:p>
          <a:p>
            <a:r>
              <a:rPr lang="en-US" dirty="0" err="1"/>
              <a:t>AccountNo</a:t>
            </a:r>
            <a:endParaRPr lang="en-US" dirty="0"/>
          </a:p>
          <a:p>
            <a:r>
              <a:rPr lang="en-US" dirty="0" err="1"/>
              <a:t>HolderName</a:t>
            </a:r>
            <a:endParaRPr lang="en-US" dirty="0"/>
          </a:p>
          <a:p>
            <a:r>
              <a:rPr lang="en-US" dirty="0"/>
              <a:t>Balance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0800" y="4191001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Operations:</a:t>
            </a:r>
          </a:p>
          <a:p>
            <a:r>
              <a:rPr lang="en-US" dirty="0"/>
              <a:t>Deposit</a:t>
            </a:r>
          </a:p>
          <a:p>
            <a:r>
              <a:rPr lang="en-US" dirty="0"/>
              <a:t>Withdraw</a:t>
            </a:r>
          </a:p>
          <a:p>
            <a:r>
              <a:rPr lang="en-US" dirty="0"/>
              <a:t>Transfer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369586" y="5726669"/>
            <a:ext cx="745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Write down 5 objects with its attributes and operations 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8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8|1.5|1.7|0.9|1.4|1.6|0.8|2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|1.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9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5430</TotalTime>
  <Words>950</Words>
  <Application>Microsoft Office PowerPoint</Application>
  <PresentationFormat>Widescreen</PresentationFormat>
  <Paragraphs>242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Times New Roman</vt:lpstr>
      <vt:lpstr>Wingdings 3</vt:lpstr>
      <vt:lpstr>Wingdings</vt:lpstr>
      <vt:lpstr>Wingdings 2</vt:lpstr>
      <vt:lpstr>Roboto Condensed Light</vt:lpstr>
      <vt:lpstr>Courier New</vt:lpstr>
      <vt:lpstr>Segoe UI Black</vt:lpstr>
      <vt:lpstr>Open Sans</vt:lpstr>
      <vt:lpstr>Consolas</vt:lpstr>
      <vt:lpstr>Open Sans Semibold</vt:lpstr>
      <vt:lpstr>Roboto Condensed</vt:lpstr>
      <vt:lpstr>Cambria</vt:lpstr>
      <vt:lpstr>Arial</vt:lpstr>
      <vt:lpstr>Calibri</vt:lpstr>
      <vt:lpstr>Office Theme</vt:lpstr>
      <vt:lpstr>Unit-04  Object Oriented Thinking</vt:lpstr>
      <vt:lpstr>PowerPoint Presentation</vt:lpstr>
      <vt:lpstr>Class</vt:lpstr>
      <vt:lpstr>Car Class</vt:lpstr>
      <vt:lpstr>Object</vt:lpstr>
      <vt:lpstr>Objects of Class Bird</vt:lpstr>
      <vt:lpstr>Objects of a class Car</vt:lpstr>
      <vt:lpstr>Rectangle Class</vt:lpstr>
      <vt:lpstr>Attributes and operations</vt:lpstr>
      <vt:lpstr>Class</vt:lpstr>
      <vt:lpstr>Procedural Vs. Object Oriented Programming</vt:lpstr>
      <vt:lpstr>Procedural Vs. Object Oriented Programming</vt:lpstr>
      <vt:lpstr>OOPs Concept</vt:lpstr>
      <vt:lpstr>Encapsulation</vt:lpstr>
      <vt:lpstr>Inheritance</vt:lpstr>
      <vt:lpstr>Another Example of Inheritance</vt:lpstr>
      <vt:lpstr>Abstraction</vt:lpstr>
      <vt:lpstr>Polymorphism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780</cp:revision>
  <dcterms:created xsi:type="dcterms:W3CDTF">2020-05-01T05:09:15Z</dcterms:created>
  <dcterms:modified xsi:type="dcterms:W3CDTF">2022-03-14T03:18:03Z</dcterms:modified>
</cp:coreProperties>
</file>